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</p:sldMasterIdLst>
  <p:notesMasterIdLst>
    <p:notesMasterId r:id="rId22"/>
  </p:notesMasterIdLst>
  <p:sldIdLst>
    <p:sldId id="256" r:id="rId5"/>
    <p:sldId id="257" r:id="rId6"/>
    <p:sldId id="261" r:id="rId7"/>
    <p:sldId id="258" r:id="rId8"/>
    <p:sldId id="291" r:id="rId9"/>
    <p:sldId id="283" r:id="rId10"/>
    <p:sldId id="292" r:id="rId11"/>
    <p:sldId id="284" r:id="rId12"/>
    <p:sldId id="287" r:id="rId13"/>
    <p:sldId id="285" r:id="rId14"/>
    <p:sldId id="288" r:id="rId15"/>
    <p:sldId id="289" r:id="rId16"/>
    <p:sldId id="296" r:id="rId17"/>
    <p:sldId id="286" r:id="rId18"/>
    <p:sldId id="290" r:id="rId19"/>
    <p:sldId id="295" r:id="rId20"/>
    <p:sldId id="294" r:id="rId21"/>
  </p:sldIdLst>
  <p:sldSz cx="9144000" cy="5143500" type="screen16x9"/>
  <p:notesSz cx="6858000" cy="9144000"/>
  <p:embeddedFontLst>
    <p:embeddedFont>
      <p:font typeface="Advent Pro SemiBold" panose="020B0604020202020204" charset="0"/>
      <p:regular r:id="rId23"/>
      <p:bold r:id="rId24"/>
      <p:italic r:id="rId25"/>
      <p:boldItalic r:id="rId26"/>
    </p:embeddedFont>
    <p:embeddedFont>
      <p:font typeface="Fira Sans Condensed Medium" panose="020B0603050000020004" pitchFamily="34" charset="0"/>
      <p:regular r:id="rId27"/>
      <p:bold r:id="rId28"/>
      <p:italic r:id="rId29"/>
      <p:bold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Livvic Light" pitchFamily="2" charset="0"/>
      <p:regular r:id="rId35"/>
      <p:italic r:id="rId36"/>
    </p:embeddedFont>
    <p:embeddedFont>
      <p:font typeface="Maven Pro" panose="020B0604020202020204" charset="0"/>
      <p:regular r:id="rId37"/>
      <p:bold r:id="rId38"/>
    </p:embeddedFont>
    <p:embeddedFont>
      <p:font typeface="Nunito Light" pitchFamily="2" charset="0"/>
      <p:regular r:id="rId39"/>
      <p:italic r:id="rId40"/>
    </p:embeddedFont>
    <p:embeddedFont>
      <p:font typeface="Share Tech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F94003-B6A5-4BCC-92E2-C318DD77C3B9}">
  <a:tblStyle styleId="{84F94003-B6A5-4BCC-92E2-C318DD77C3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919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549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098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999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203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968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151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68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052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188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72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2397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18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6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650715" y="1004238"/>
            <a:ext cx="6020700" cy="827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4000" b="0" i="0" u="none" strike="noStrike" dirty="0">
                <a:solidFill>
                  <a:srgbClr val="FFFFFF"/>
                </a:solidFill>
                <a:effectLst/>
                <a:latin typeface="Share Tech" panose="00000500000000000000" pitchFamily="2" charset="0"/>
              </a:rPr>
              <a:t>TRABALHO </a:t>
            </a:r>
            <a:r>
              <a:rPr lang="pt-PT" sz="4000" b="0" i="0" u="none" strike="noStrike" dirty="0">
                <a:solidFill>
                  <a:srgbClr val="00CFCC"/>
                </a:solidFill>
                <a:effectLst/>
                <a:latin typeface="Share Tech" panose="00000500000000000000" pitchFamily="2" charset="0"/>
              </a:rPr>
              <a:t>PRÁTICO</a:t>
            </a:r>
            <a:r>
              <a:rPr lang="pt-PT" sz="4000" b="0" i="0" u="none" strike="noStrike" dirty="0">
                <a:solidFill>
                  <a:srgbClr val="FFFFFF"/>
                </a:solidFill>
                <a:effectLst/>
                <a:latin typeface="Share Tech" panose="00000500000000000000" pitchFamily="2" charset="0"/>
              </a:rPr>
              <a:t> 1</a:t>
            </a:r>
            <a:endParaRPr lang="pt-PT" sz="4000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1959379" y="1936105"/>
            <a:ext cx="5410791" cy="117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sz="1600" dirty="0">
                <a:latin typeface="Share Tech" panose="00000500000000000000" pitchFamily="2" charset="0"/>
                <a:cs typeface="Segoe UI"/>
              </a:rPr>
              <a:t>Processamento de Linguagem Natural em Engenharia Biomédica</a:t>
            </a:r>
            <a:endParaRPr lang="en" sz="1600" dirty="0">
              <a:latin typeface="Share Tech" panose="00000500000000000000" pitchFamily="2" charset="0"/>
              <a:cs typeface="Segoe UI"/>
            </a:endParaRPr>
          </a:p>
          <a:p>
            <a:pPr marL="0" indent="0"/>
            <a:r>
              <a:rPr lang="pt-PT" sz="1600" dirty="0">
                <a:latin typeface="Share Tech"/>
                <a:cs typeface="Segoe UI"/>
              </a:rPr>
              <a:t>Mestrado em Engenharia Biomédica - Informática Médica</a:t>
            </a:r>
            <a:endParaRPr lang="en" sz="1600" dirty="0">
              <a:latin typeface="Share Tech"/>
              <a:cs typeface="Segoe UI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Share Tech"/>
                <a:cs typeface="Segoe UI"/>
              </a:rPr>
              <a:t>2022/2023</a:t>
            </a:r>
            <a:endParaRPr sz="1600" dirty="0">
              <a:latin typeface="Share Tech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0D934264-29EC-4CD0-B8F4-415A1BE69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4" r="27136" b="44275"/>
          <a:stretch/>
        </p:blipFill>
        <p:spPr>
          <a:xfrm>
            <a:off x="680" y="-928"/>
            <a:ext cx="1250084" cy="62448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DEB18B-16EA-0F5E-AB3B-1E090BF86A00}"/>
              </a:ext>
            </a:extLst>
          </p:cNvPr>
          <p:cNvSpPr txBox="1"/>
          <p:nvPr/>
        </p:nvSpPr>
        <p:spPr>
          <a:xfrm>
            <a:off x="174416" y="4128530"/>
            <a:ext cx="255319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  <a:latin typeface="Share Tech" panose="00000500000000000000" pitchFamily="2" charset="0"/>
                <a:cs typeface="Segoe UI"/>
              </a:rPr>
              <a:t>Elaborado por:</a:t>
            </a:r>
          </a:p>
          <a:p>
            <a:r>
              <a:rPr lang="pt-PT" sz="1200" dirty="0">
                <a:solidFill>
                  <a:schemeClr val="bg1"/>
                </a:solidFill>
                <a:latin typeface="Share Tech" panose="00000500000000000000" pitchFamily="2" charset="0"/>
                <a:cs typeface="Segoe UI"/>
              </a:rPr>
              <a:t>Diogo Lameira, PG50332</a:t>
            </a:r>
            <a:endParaRPr lang="pt-PT" sz="1200" dirty="0">
              <a:solidFill>
                <a:schemeClr val="bg1"/>
              </a:solidFill>
              <a:latin typeface="Share Tech" panose="00000500000000000000" pitchFamily="2" charset="0"/>
            </a:endParaRPr>
          </a:p>
          <a:p>
            <a:r>
              <a:rPr lang="pt-PT" sz="1200" dirty="0">
                <a:solidFill>
                  <a:schemeClr val="bg1"/>
                </a:solidFill>
                <a:latin typeface="Share Tech" panose="00000500000000000000" pitchFamily="2" charset="0"/>
                <a:cs typeface="Segoe UI"/>
              </a:rPr>
              <a:t>João Alves, PG50471</a:t>
            </a:r>
          </a:p>
          <a:p>
            <a:r>
              <a:rPr lang="pt-PT" sz="1200" dirty="0">
                <a:solidFill>
                  <a:schemeClr val="bg1"/>
                </a:solidFill>
                <a:latin typeface="Share Tech" panose="00000500000000000000" pitchFamily="2" charset="0"/>
                <a:cs typeface="Segoe UI"/>
              </a:rPr>
              <a:t>José Santos, PG51190</a:t>
            </a:r>
          </a:p>
          <a:p>
            <a:pPr algn="l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FE1D23-436D-3443-8A24-A32169226B07}"/>
              </a:ext>
            </a:extLst>
          </p:cNvPr>
          <p:cNvSpPr txBox="1"/>
          <p:nvPr/>
        </p:nvSpPr>
        <p:spPr>
          <a:xfrm>
            <a:off x="2821874" y="3115046"/>
            <a:ext cx="368580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  <a:latin typeface="Share Tech"/>
                <a:cs typeface="Segoe UI"/>
              </a:rPr>
              <a:t>Docentes:</a:t>
            </a:r>
            <a:endParaRPr lang="pt-PT" sz="1200" dirty="0">
              <a:solidFill>
                <a:schemeClr val="bg1"/>
              </a:solidFill>
              <a:latin typeface="Share Tech"/>
            </a:endParaRPr>
          </a:p>
          <a:p>
            <a:pPr algn="ctr"/>
            <a:r>
              <a:rPr lang="pt-PT" sz="1200" dirty="0">
                <a:solidFill>
                  <a:schemeClr val="bg1"/>
                </a:solidFill>
                <a:latin typeface="Share Tech"/>
                <a:cs typeface="Segoe UI"/>
              </a:rPr>
              <a:t>Luís Filipe da Costa Cunha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  <a:latin typeface="Share Tech"/>
                <a:cs typeface="Segoe UI"/>
              </a:rPr>
              <a:t>José João Almeida</a:t>
            </a:r>
          </a:p>
          <a:p>
            <a:endParaRPr lang="pt-PT">
              <a:solidFill>
                <a:schemeClr val="bg1"/>
              </a:solidFill>
              <a:latin typeface="NewsGo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82980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Documento – “</a:t>
            </a:r>
            <a:r>
              <a:rPr lang="pt-PT" sz="2200" i="1" dirty="0"/>
              <a:t>RU5HW615037</a:t>
            </a:r>
            <a:r>
              <a:rPr lang="en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BA1F534B-3A97-E84B-75E4-249E8F344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0" t="15316" r="5040" b="8988"/>
          <a:stretch/>
        </p:blipFill>
        <p:spPr>
          <a:xfrm>
            <a:off x="1182449" y="1384254"/>
            <a:ext cx="6779102" cy="29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9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529615" y="227255"/>
            <a:ext cx="8298070" cy="1097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Processamento</a:t>
            </a:r>
            <a:br>
              <a:rPr lang="en"/>
            </a:br>
            <a:r>
              <a:rPr lang="en"/>
              <a:t>“</a:t>
            </a:r>
            <a:r>
              <a:rPr lang="pt-PT" sz="2200" i="1" dirty="0"/>
              <a:t>RU5HW615037</a:t>
            </a:r>
            <a:r>
              <a:rPr lang="en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B5228F13-434C-E25F-771D-745CF8FB2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6" t="22686" r="9432" b="19597"/>
          <a:stretch/>
        </p:blipFill>
        <p:spPr>
          <a:xfrm>
            <a:off x="685732" y="2088531"/>
            <a:ext cx="3814537" cy="966438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75F99307-B727-BE97-CF21-1C3375B5A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18" t="27744" r="9349" b="23900"/>
          <a:stretch/>
        </p:blipFill>
        <p:spPr>
          <a:xfrm>
            <a:off x="4906537" y="3396414"/>
            <a:ext cx="3434575" cy="8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1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529615" y="227255"/>
            <a:ext cx="8298070" cy="1097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Junção dos documentos</a:t>
            </a:r>
            <a:br>
              <a:rPr lang="en"/>
            </a:br>
            <a:r>
              <a:rPr lang="en"/>
              <a:t>“</a:t>
            </a:r>
            <a:r>
              <a:rPr lang="en-US" sz="2200" i="1" dirty="0"/>
              <a:t>CIH Bilingual Medical Glossary English-Spanish</a:t>
            </a:r>
            <a:r>
              <a:rPr lang="en"/>
              <a:t>” + “</a:t>
            </a:r>
            <a:r>
              <a:rPr lang="pt-PT" sz="2200" i="1" dirty="0"/>
              <a:t>RU5HW615037</a:t>
            </a:r>
            <a:r>
              <a:rPr lang="en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inal de Adição 1">
            <a:extLst>
              <a:ext uri="{FF2B5EF4-FFF2-40B4-BE49-F238E27FC236}">
                <a16:creationId xmlns:a16="http://schemas.microsoft.com/office/drawing/2014/main" id="{F407788A-1EAC-56ED-6E08-7490C7CE8EB6}"/>
              </a:ext>
            </a:extLst>
          </p:cNvPr>
          <p:cNvSpPr/>
          <p:nvPr/>
        </p:nvSpPr>
        <p:spPr>
          <a:xfrm>
            <a:off x="4265971" y="2571750"/>
            <a:ext cx="612058" cy="619432"/>
          </a:xfrm>
          <a:prstGeom prst="mathPlus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1012896-2729-2F87-1F19-D2D84C950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8" t="27744" r="9349" b="23900"/>
          <a:stretch/>
        </p:blipFill>
        <p:spPr>
          <a:xfrm>
            <a:off x="5231001" y="2459091"/>
            <a:ext cx="3434575" cy="844749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8D5C3365-EA95-3FC3-19C2-003704E52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66" t="29541" r="12356" b="23450"/>
          <a:stretch/>
        </p:blipFill>
        <p:spPr>
          <a:xfrm>
            <a:off x="619672" y="2422169"/>
            <a:ext cx="3293327" cy="8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529615" y="227255"/>
            <a:ext cx="8298070" cy="1097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Junção dos documentos</a:t>
            </a:r>
            <a:br>
              <a:rPr lang="en"/>
            </a:br>
            <a:r>
              <a:rPr lang="en"/>
              <a:t>“</a:t>
            </a:r>
            <a:r>
              <a:rPr lang="en-US" sz="2200" i="1" dirty="0"/>
              <a:t>CIH Bilingual Medical Glossary English-Spanish</a:t>
            </a:r>
            <a:r>
              <a:rPr lang="en"/>
              <a:t>” + “</a:t>
            </a:r>
            <a:r>
              <a:rPr lang="pt-PT" sz="2200" i="1" dirty="0"/>
              <a:t>RU5HW615037</a:t>
            </a:r>
            <a:r>
              <a:rPr lang="en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4907FF8A-4FDC-77A3-59DA-9F2D23C88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3" t="19046" r="12122" b="18139"/>
          <a:stretch/>
        </p:blipFill>
        <p:spPr>
          <a:xfrm>
            <a:off x="1050006" y="1733753"/>
            <a:ext cx="3285894" cy="1675994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B6DDEE47-F637-C152-B81A-EA453E835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50" t="18500" r="16658" b="18337"/>
          <a:stretch/>
        </p:blipFill>
        <p:spPr>
          <a:xfrm>
            <a:off x="5664820" y="2386361"/>
            <a:ext cx="2517360" cy="21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82980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/>
              <a:t>Ficheiro Final</a:t>
            </a:r>
            <a:endParaRPr lang="en"/>
          </a:p>
        </p:txBody>
      </p:sp>
      <p:sp>
        <p:nvSpPr>
          <p:cNvPr id="487" name="Google Shape;487;p27"/>
          <p:cNvSpPr/>
          <p:nvPr/>
        </p:nvSpPr>
        <p:spPr>
          <a:xfrm>
            <a:off x="2276000" y="1317280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4B51A6-E9AE-0920-F02A-46E71ED4EB78}"/>
              </a:ext>
            </a:extLst>
          </p:cNvPr>
          <p:cNvSpPr txBox="1"/>
          <p:nvPr/>
        </p:nvSpPr>
        <p:spPr>
          <a:xfrm>
            <a:off x="1736768" y="1604371"/>
            <a:ext cx="5670463" cy="307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>
                <a:solidFill>
                  <a:schemeClr val="bg2"/>
                </a:solidFill>
              </a:rPr>
              <a:t>“</a:t>
            </a:r>
            <a:r>
              <a:rPr lang="en-US" sz="1400" i="1" dirty="0">
                <a:solidFill>
                  <a:schemeClr val="bg2"/>
                </a:solidFill>
              </a:rPr>
              <a:t>CIH Bilingual Medical Glossary English-Spanish</a:t>
            </a:r>
            <a:r>
              <a:rPr lang="en">
                <a:solidFill>
                  <a:schemeClr val="bg2"/>
                </a:solidFill>
              </a:rPr>
              <a:t>” + “</a:t>
            </a:r>
            <a:r>
              <a:rPr lang="pt-PT" sz="1400" i="1" dirty="0">
                <a:solidFill>
                  <a:schemeClr val="bg2"/>
                </a:solidFill>
              </a:rPr>
              <a:t>RU5HW615037</a:t>
            </a:r>
            <a:r>
              <a:rPr lang="en">
                <a:solidFill>
                  <a:schemeClr val="bg2"/>
                </a:solidFill>
              </a:rPr>
              <a:t>”</a:t>
            </a:r>
            <a:endParaRPr lang="pt-PT">
              <a:solidFill>
                <a:schemeClr val="bg2"/>
              </a:solidFill>
            </a:endParaRPr>
          </a:p>
        </p:txBody>
      </p:sp>
      <p:sp>
        <p:nvSpPr>
          <p:cNvPr id="3" name="Sinal de Adição 2">
            <a:extLst>
              <a:ext uri="{FF2B5EF4-FFF2-40B4-BE49-F238E27FC236}">
                <a16:creationId xmlns:a16="http://schemas.microsoft.com/office/drawing/2014/main" id="{05FDFDAD-0539-3149-D489-C4CAD3691DF9}"/>
              </a:ext>
            </a:extLst>
          </p:cNvPr>
          <p:cNvSpPr/>
          <p:nvPr/>
        </p:nvSpPr>
        <p:spPr>
          <a:xfrm>
            <a:off x="4265338" y="1961584"/>
            <a:ext cx="613318" cy="610166"/>
          </a:xfrm>
          <a:prstGeom prst="mathPlus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555A96-8F83-045B-44AF-18B91A0E2A60}"/>
              </a:ext>
            </a:extLst>
          </p:cNvPr>
          <p:cNvSpPr txBox="1"/>
          <p:nvPr/>
        </p:nvSpPr>
        <p:spPr>
          <a:xfrm>
            <a:off x="2902908" y="2613378"/>
            <a:ext cx="3338182" cy="307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>
                <a:solidFill>
                  <a:schemeClr val="bg2"/>
                </a:solidFill>
              </a:rPr>
              <a:t>“</a:t>
            </a:r>
            <a:r>
              <a:rPr lang="es-ES" sz="1400" i="1" dirty="0" err="1">
                <a:solidFill>
                  <a:schemeClr val="bg2"/>
                </a:solidFill>
              </a:rPr>
              <a:t>dicionario_termos_medicos_pt_es_en</a:t>
            </a:r>
            <a:r>
              <a:rPr lang="en">
                <a:solidFill>
                  <a:schemeClr val="bg2"/>
                </a:solidFill>
              </a:rPr>
              <a:t>”</a:t>
            </a:r>
            <a:endParaRPr lang="pt-PT">
              <a:solidFill>
                <a:schemeClr val="bg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0B5F4E-44B4-EE3A-D5B1-1ACA25A72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1" t="50269" r="24823" b="29015"/>
          <a:stretch/>
        </p:blipFill>
        <p:spPr>
          <a:xfrm>
            <a:off x="3672466" y="4108668"/>
            <a:ext cx="1799064" cy="455440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1668C3DE-1992-1A4F-252F-71039AA5863F}"/>
              </a:ext>
            </a:extLst>
          </p:cNvPr>
          <p:cNvSpPr/>
          <p:nvPr/>
        </p:nvSpPr>
        <p:spPr>
          <a:xfrm>
            <a:off x="4393578" y="3216568"/>
            <a:ext cx="356839" cy="596687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324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82980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/>
              <a:t>Ficheiro Final</a:t>
            </a:r>
            <a:endParaRPr lang="en"/>
          </a:p>
        </p:txBody>
      </p:sp>
      <p:sp>
        <p:nvSpPr>
          <p:cNvPr id="487" name="Google Shape;487;p27"/>
          <p:cNvSpPr/>
          <p:nvPr/>
        </p:nvSpPr>
        <p:spPr>
          <a:xfrm>
            <a:off x="2276000" y="1198336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4B51A6-E9AE-0920-F02A-46E71ED4EB78}"/>
              </a:ext>
            </a:extLst>
          </p:cNvPr>
          <p:cNvSpPr txBox="1"/>
          <p:nvPr/>
        </p:nvSpPr>
        <p:spPr>
          <a:xfrm>
            <a:off x="311329" y="1555311"/>
            <a:ext cx="4091606" cy="138499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">
                <a:solidFill>
                  <a:schemeClr val="bg2"/>
                </a:solidFill>
              </a:rPr>
              <a:t>“</a:t>
            </a:r>
            <a:r>
              <a:rPr lang="en-US" sz="1400">
                <a:solidFill>
                  <a:schemeClr val="bg2"/>
                </a:solidFill>
              </a:rPr>
              <a:t>CI</a:t>
            </a:r>
            <a:r>
              <a:rPr lang="en-US" sz="1400" i="1" dirty="0">
                <a:solidFill>
                  <a:schemeClr val="bg2"/>
                </a:solidFill>
              </a:rPr>
              <a:t>H Bilingual Medical Glossary English-Spanish</a:t>
            </a:r>
            <a:r>
              <a:rPr lang="en">
                <a:solidFill>
                  <a:schemeClr val="bg2"/>
                </a:solidFill>
              </a:rPr>
              <a:t>” </a:t>
            </a:r>
          </a:p>
          <a:p>
            <a:pPr algn="ctr"/>
            <a:r>
              <a:rPr lang="en">
                <a:solidFill>
                  <a:schemeClr val="bg2"/>
                </a:solidFill>
              </a:rPr>
              <a:t>+ </a:t>
            </a:r>
          </a:p>
          <a:p>
            <a:pPr algn="ctr"/>
            <a:r>
              <a:rPr lang="en">
                <a:solidFill>
                  <a:schemeClr val="bg2"/>
                </a:solidFill>
              </a:rPr>
              <a:t>“</a:t>
            </a:r>
            <a:r>
              <a:rPr lang="pt-PT" sz="1400" i="1" dirty="0">
                <a:solidFill>
                  <a:schemeClr val="bg2"/>
                </a:solidFill>
              </a:rPr>
              <a:t>RU5HW615037</a:t>
            </a:r>
            <a:r>
              <a:rPr lang="en">
                <a:solidFill>
                  <a:schemeClr val="bg2"/>
                </a:solidFill>
              </a:rPr>
              <a:t>” </a:t>
            </a:r>
          </a:p>
          <a:p>
            <a:pPr algn="ctr"/>
            <a:r>
              <a:rPr lang="en">
                <a:solidFill>
                  <a:schemeClr val="bg2"/>
                </a:solidFill>
              </a:rPr>
              <a:t>+ </a:t>
            </a:r>
          </a:p>
          <a:p>
            <a:pPr algn="ctr"/>
            <a:r>
              <a:rPr lang="en">
                <a:solidFill>
                  <a:schemeClr val="bg2"/>
                </a:solidFill>
              </a:rPr>
              <a:t>“</a:t>
            </a:r>
            <a:r>
              <a:rPr lang="es-ES" sz="1400" i="1" dirty="0" err="1">
                <a:solidFill>
                  <a:schemeClr val="bg2"/>
                </a:solidFill>
              </a:rPr>
              <a:t>dicionario_termos_medicos_pt_es_en</a:t>
            </a:r>
            <a:r>
              <a:rPr lang="en">
                <a:solidFill>
                  <a:schemeClr val="bg2"/>
                </a:solidFill>
              </a:rPr>
              <a:t>”</a:t>
            </a:r>
            <a:endParaRPr lang="pt-PT">
              <a:solidFill>
                <a:schemeClr val="bg2"/>
              </a:solidFill>
            </a:endParaRPr>
          </a:p>
          <a:p>
            <a:endParaRPr lang="pt-PT">
              <a:solidFill>
                <a:schemeClr val="bg2"/>
              </a:solidFill>
            </a:endParaRPr>
          </a:p>
        </p:txBody>
      </p:sp>
      <p:sp>
        <p:nvSpPr>
          <p:cNvPr id="3" name="Sinal de Adição 2">
            <a:extLst>
              <a:ext uri="{FF2B5EF4-FFF2-40B4-BE49-F238E27FC236}">
                <a16:creationId xmlns:a16="http://schemas.microsoft.com/office/drawing/2014/main" id="{05FDFDAD-0539-3149-D489-C4CAD3691DF9}"/>
              </a:ext>
            </a:extLst>
          </p:cNvPr>
          <p:cNvSpPr/>
          <p:nvPr/>
        </p:nvSpPr>
        <p:spPr>
          <a:xfrm>
            <a:off x="2050473" y="3000160"/>
            <a:ext cx="613318" cy="610166"/>
          </a:xfrm>
          <a:prstGeom prst="mathPlus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555A96-8F83-045B-44AF-18B91A0E2A60}"/>
              </a:ext>
            </a:extLst>
          </p:cNvPr>
          <p:cNvSpPr txBox="1"/>
          <p:nvPr/>
        </p:nvSpPr>
        <p:spPr>
          <a:xfrm>
            <a:off x="177149" y="3670181"/>
            <a:ext cx="4394851" cy="30777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>
                <a:solidFill>
                  <a:schemeClr val="bg2"/>
                </a:solidFill>
              </a:rPr>
              <a:t>“</a:t>
            </a:r>
            <a:r>
              <a:rPr lang="pt-PT" sz="1400" i="1" dirty="0" err="1">
                <a:solidFill>
                  <a:schemeClr val="bg2"/>
                </a:solidFill>
              </a:rPr>
              <a:t>Dicionario_de_termos_medicos_e_de_enfermagem</a:t>
            </a:r>
            <a:r>
              <a:rPr lang="en">
                <a:solidFill>
                  <a:schemeClr val="bg2"/>
                </a:solidFill>
              </a:rPr>
              <a:t>”</a:t>
            </a:r>
            <a:endParaRPr lang="pt-PT">
              <a:solidFill>
                <a:schemeClr val="bg2"/>
              </a:solidFill>
            </a:endParaRP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1668C3DE-1992-1A4F-252F-71039AA5863F}"/>
              </a:ext>
            </a:extLst>
          </p:cNvPr>
          <p:cNvSpPr/>
          <p:nvPr/>
        </p:nvSpPr>
        <p:spPr>
          <a:xfrm rot="16200000">
            <a:off x="4873801" y="2523397"/>
            <a:ext cx="356839" cy="596687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texto, eletrónica, captura de ecrã&#10;&#10;Descrição gerada automaticamente">
            <a:extLst>
              <a:ext uri="{FF2B5EF4-FFF2-40B4-BE49-F238E27FC236}">
                <a16:creationId xmlns:a16="http://schemas.microsoft.com/office/drawing/2014/main" id="{C9FE165E-E350-A227-3D53-C891D5905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9" t="13585" r="10511" b="12702"/>
          <a:stretch/>
        </p:blipFill>
        <p:spPr>
          <a:xfrm>
            <a:off x="5532440" y="1693589"/>
            <a:ext cx="3384455" cy="22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18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2946398"/>
            <a:ext cx="6020700" cy="827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1200" b="0" dirty="0">
                <a:effectLst/>
              </a:rPr>
            </a:br>
            <a:br>
              <a:rPr lang="pt-PT" sz="1200" dirty="0"/>
            </a:br>
            <a:br>
              <a:rPr lang="pt-PT" sz="1200" dirty="0"/>
            </a:br>
            <a:br>
              <a:rPr lang="pt-PT" sz="1200" dirty="0"/>
            </a:br>
            <a:r>
              <a:rPr lang="pt-PT" sz="5000" b="0" i="0" u="none" strike="noStrike" dirty="0">
                <a:solidFill>
                  <a:srgbClr val="FFFFFF"/>
                </a:solidFill>
                <a:effectLst/>
                <a:latin typeface="Share Tech" panose="020F0502020204030204" pitchFamily="2" charset="0"/>
              </a:rPr>
              <a:t>CONCLUSÃO E</a:t>
            </a:r>
            <a:br>
              <a:rPr lang="pt-PT" sz="5000" b="0" i="0" u="none" strike="noStrike" dirty="0">
                <a:solidFill>
                  <a:srgbClr val="FFFFFF"/>
                </a:solidFill>
                <a:effectLst/>
                <a:latin typeface="Share Tech" panose="020F0502020204030204" pitchFamily="2" charset="0"/>
              </a:rPr>
            </a:br>
            <a:r>
              <a:rPr lang="pt-PT" sz="5000" b="0" i="0" u="none" strike="noStrike" dirty="0">
                <a:solidFill>
                  <a:srgbClr val="FF9973"/>
                </a:solidFill>
                <a:effectLst/>
                <a:latin typeface="Share Tech" panose="020F0502020204030204" pitchFamily="2" charset="0"/>
              </a:rPr>
              <a:t>SUGESTÕES DE MELHORIAS</a:t>
            </a:r>
            <a:endParaRPr lang="pt-PT" sz="5000" dirty="0">
              <a:latin typeface="Share Tech" panose="020F0502020204030204" pitchFamily="2" charset="0"/>
            </a:endParaRPr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274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650715" y="1004238"/>
            <a:ext cx="6020700" cy="827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 sz="4000" b="0" i="0" u="none" strike="noStrike" dirty="0">
                <a:solidFill>
                  <a:srgbClr val="FFFFFF"/>
                </a:solidFill>
                <a:effectLst/>
                <a:latin typeface="Share Tech" panose="00000500000000000000" pitchFamily="2" charset="0"/>
              </a:rPr>
              <a:t>TRABALHO </a:t>
            </a:r>
            <a:r>
              <a:rPr lang="pt-PT" sz="4000" b="0" i="0" u="none" strike="noStrike" dirty="0">
                <a:solidFill>
                  <a:srgbClr val="00CFCC"/>
                </a:solidFill>
                <a:effectLst/>
                <a:latin typeface="Share Tech" panose="00000500000000000000" pitchFamily="2" charset="0"/>
              </a:rPr>
              <a:t>PRÁTICO</a:t>
            </a:r>
            <a:r>
              <a:rPr lang="pt-PT" sz="4000" b="0" i="0" u="none" strike="noStrike" dirty="0">
                <a:solidFill>
                  <a:srgbClr val="FFFFFF"/>
                </a:solidFill>
                <a:effectLst/>
                <a:latin typeface="Share Tech" panose="00000500000000000000" pitchFamily="2" charset="0"/>
              </a:rPr>
              <a:t> 1</a:t>
            </a:r>
            <a:endParaRPr lang="pt-PT" sz="4000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1959379" y="1936105"/>
            <a:ext cx="5410791" cy="1178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sz="1600" dirty="0">
                <a:latin typeface="Share Tech" panose="00000500000000000000" pitchFamily="2" charset="0"/>
                <a:cs typeface="Segoe UI"/>
              </a:rPr>
              <a:t>Processamento de Linguagem Natural em Engenharia Biomédica</a:t>
            </a:r>
            <a:endParaRPr lang="en" sz="1600" dirty="0">
              <a:latin typeface="Share Tech" panose="00000500000000000000" pitchFamily="2" charset="0"/>
              <a:cs typeface="Segoe UI"/>
            </a:endParaRPr>
          </a:p>
          <a:p>
            <a:pPr marL="0" indent="0"/>
            <a:r>
              <a:rPr lang="pt-PT" sz="1600" dirty="0">
                <a:latin typeface="Share Tech"/>
                <a:cs typeface="Segoe UI"/>
              </a:rPr>
              <a:t>Mestrado em Engenharia Biomédica - Informática Médica</a:t>
            </a:r>
            <a:endParaRPr lang="en" sz="1600" dirty="0">
              <a:latin typeface="Share Tech"/>
              <a:cs typeface="Segoe UI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Share Tech"/>
                <a:cs typeface="Segoe UI"/>
              </a:rPr>
              <a:t>2022/2023</a:t>
            </a:r>
            <a:endParaRPr sz="1600" dirty="0">
              <a:latin typeface="Share Tech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0D934264-29EC-4CD0-B8F4-415A1BE69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4" r="27136" b="44275"/>
          <a:stretch/>
        </p:blipFill>
        <p:spPr>
          <a:xfrm>
            <a:off x="680" y="-928"/>
            <a:ext cx="1250084" cy="62448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DEB18B-16EA-0F5E-AB3B-1E090BF86A00}"/>
              </a:ext>
            </a:extLst>
          </p:cNvPr>
          <p:cNvSpPr txBox="1"/>
          <p:nvPr/>
        </p:nvSpPr>
        <p:spPr>
          <a:xfrm>
            <a:off x="174416" y="4128530"/>
            <a:ext cx="255319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200" dirty="0">
                <a:solidFill>
                  <a:schemeClr val="bg1"/>
                </a:solidFill>
                <a:latin typeface="Share Tech" panose="00000500000000000000" pitchFamily="2" charset="0"/>
                <a:cs typeface="Segoe UI"/>
              </a:rPr>
              <a:t>Elaborado por:</a:t>
            </a:r>
          </a:p>
          <a:p>
            <a:r>
              <a:rPr lang="pt-PT" sz="1200" dirty="0">
                <a:solidFill>
                  <a:schemeClr val="bg1"/>
                </a:solidFill>
                <a:latin typeface="Share Tech" panose="00000500000000000000" pitchFamily="2" charset="0"/>
                <a:cs typeface="Segoe UI"/>
              </a:rPr>
              <a:t>Diogo Lameira, PG50332</a:t>
            </a:r>
            <a:endParaRPr lang="pt-PT" sz="1200" dirty="0">
              <a:solidFill>
                <a:schemeClr val="bg1"/>
              </a:solidFill>
              <a:latin typeface="Share Tech" panose="00000500000000000000" pitchFamily="2" charset="0"/>
            </a:endParaRPr>
          </a:p>
          <a:p>
            <a:r>
              <a:rPr lang="pt-PT" sz="1200" dirty="0">
                <a:solidFill>
                  <a:schemeClr val="bg1"/>
                </a:solidFill>
                <a:latin typeface="Share Tech" panose="00000500000000000000" pitchFamily="2" charset="0"/>
                <a:cs typeface="Segoe UI"/>
              </a:rPr>
              <a:t>João Alves, PG50471</a:t>
            </a:r>
          </a:p>
          <a:p>
            <a:r>
              <a:rPr lang="pt-PT" sz="1200" dirty="0">
                <a:solidFill>
                  <a:schemeClr val="bg1"/>
                </a:solidFill>
                <a:latin typeface="Share Tech" panose="00000500000000000000" pitchFamily="2" charset="0"/>
                <a:cs typeface="Segoe UI"/>
              </a:rPr>
              <a:t>José Santos, PG51190</a:t>
            </a:r>
          </a:p>
          <a:p>
            <a:pPr algn="l"/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FE1D23-436D-3443-8A24-A32169226B07}"/>
              </a:ext>
            </a:extLst>
          </p:cNvPr>
          <p:cNvSpPr txBox="1"/>
          <p:nvPr/>
        </p:nvSpPr>
        <p:spPr>
          <a:xfrm>
            <a:off x="2821874" y="3115046"/>
            <a:ext cx="368580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  <a:latin typeface="Share Tech"/>
                <a:cs typeface="Segoe UI"/>
              </a:rPr>
              <a:t>Docentes:</a:t>
            </a:r>
            <a:endParaRPr lang="pt-PT" sz="1200" dirty="0">
              <a:solidFill>
                <a:schemeClr val="bg1"/>
              </a:solidFill>
              <a:latin typeface="Share Tech"/>
            </a:endParaRPr>
          </a:p>
          <a:p>
            <a:pPr algn="ctr"/>
            <a:r>
              <a:rPr lang="pt-PT" sz="1200" dirty="0">
                <a:solidFill>
                  <a:schemeClr val="bg1"/>
                </a:solidFill>
                <a:latin typeface="Share Tech"/>
                <a:cs typeface="Segoe UI"/>
              </a:rPr>
              <a:t>Luís Filipe da Costa Cunha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  <a:latin typeface="Share Tech"/>
                <a:cs typeface="Segoe UI"/>
              </a:rPr>
              <a:t>José João Almeida</a:t>
            </a:r>
          </a:p>
          <a:p>
            <a:endParaRPr lang="pt-PT" dirty="0">
              <a:solidFill>
                <a:schemeClr val="bg1"/>
              </a:solidFill>
              <a:latin typeface="NewsGotT"/>
            </a:endParaRPr>
          </a:p>
        </p:txBody>
      </p:sp>
    </p:spTree>
    <p:extLst>
      <p:ext uri="{BB962C8B-B14F-4D97-AF65-F5344CB8AC3E}">
        <p14:creationId xmlns:p14="http://schemas.microsoft.com/office/powerpoint/2010/main" val="98541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latin typeface="Share Tech" panose="00000500000000000000" pitchFamily="2" charset="0"/>
              </a:rPr>
              <a:t>Objetivo Final</a:t>
            </a:r>
            <a:endParaRPr lang="en" dirty="0">
              <a:latin typeface="Share Tech" panose="00000500000000000000" pitchFamily="2" charset="0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8C38A827-E630-BC18-FDC3-DE927332A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88" y="1451357"/>
            <a:ext cx="2000250" cy="3619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0D46E85D-0277-8B3F-5934-E9DA779E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788" y="1825263"/>
            <a:ext cx="2009775" cy="3143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0B08E8CA-4262-7D1C-66FF-21B6E2E4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610" y="3326021"/>
            <a:ext cx="2019300" cy="285750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9980365A-E0B4-BEA7-EBF6-73C97324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10" y="3618131"/>
            <a:ext cx="2019300" cy="34290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775C6248-5F18-E278-C96E-E0373ED34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0990" y="1375447"/>
            <a:ext cx="1457325" cy="304800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5F6FDF88-E6E2-17B4-DBAB-CAA7AD35C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515" y="1649051"/>
            <a:ext cx="1447800" cy="333375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02F41B86-268A-2F79-181D-6F4AEF637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0515" y="1907132"/>
            <a:ext cx="1457325" cy="304800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53459B3E-BE6A-0F35-FAD2-7C4EF91185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0561" y="3459371"/>
            <a:ext cx="27432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44444E-6 3.58025E-6 L 0.14011 0.0237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.55556E-7 1.23457E-7 L -0.18819 0.1623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811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2.34568E-6 L -0.18837 0.1632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814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2.71605E-6 L 0.27361 -0.0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1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Documentos</a:t>
            </a:r>
            <a:endParaRPr lang="en" sz="3000" dirty="0"/>
          </a:p>
        </p:txBody>
      </p:sp>
      <p:sp>
        <p:nvSpPr>
          <p:cNvPr id="601" name="Google Shape;601;p30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Descrições (PT)</a:t>
            </a:r>
            <a:endParaRPr dirty="0"/>
          </a:p>
        </p:txBody>
      </p:sp>
      <p:sp>
        <p:nvSpPr>
          <p:cNvPr id="602" name="Google Shape;602;p30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EN-ES</a:t>
            </a:r>
            <a:endParaRPr/>
          </a:p>
        </p:txBody>
      </p:sp>
      <p:sp>
        <p:nvSpPr>
          <p:cNvPr id="603" name="Google Shape;603;p30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“</a:t>
            </a:r>
            <a:r>
              <a:rPr lang="pt-PT" sz="1400" i="1" dirty="0"/>
              <a:t>RU5HW615037</a:t>
            </a:r>
            <a:r>
              <a:rPr lang="en" i="1" dirty="0"/>
              <a:t>”</a:t>
            </a:r>
            <a:endParaRPr i="1" dirty="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PT-EN-ES</a:t>
            </a:r>
          </a:p>
        </p:txBody>
      </p:sp>
      <p:sp>
        <p:nvSpPr>
          <p:cNvPr id="605" name="Google Shape;605;p30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Maven Pro" panose="020B0604020202020204" charset="0"/>
              </a:rPr>
              <a:t>“</a:t>
            </a:r>
            <a:r>
              <a:rPr lang="es-ES" sz="1400" i="1" dirty="0" err="1">
                <a:latin typeface="Maven Pro" panose="020B0604020202020204" charset="0"/>
              </a:rPr>
              <a:t>dicionario_termos_medicos_pt_es_en</a:t>
            </a:r>
            <a:r>
              <a:rPr lang="en" i="1" dirty="0">
                <a:latin typeface="Maven Pro" panose="020B0604020202020204" charset="0"/>
              </a:rPr>
              <a:t>”</a:t>
            </a:r>
            <a:endParaRPr i="1" dirty="0">
              <a:latin typeface="Maven Pro" panose="020B0604020202020204" charset="0"/>
            </a:endParaRPr>
          </a:p>
        </p:txBody>
      </p:sp>
      <p:sp>
        <p:nvSpPr>
          <p:cNvPr id="606" name="Google Shape;606;p30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“</a:t>
            </a:r>
            <a:r>
              <a:rPr lang="pt-PT" sz="1400" i="1" dirty="0" err="1"/>
              <a:t>Dicionario_de_termos_medicos_e_de_enfermagem</a:t>
            </a:r>
            <a:r>
              <a:rPr lang="en" i="1" dirty="0"/>
              <a:t>”</a:t>
            </a:r>
            <a:endParaRPr i="1" dirty="0"/>
          </a:p>
        </p:txBody>
      </p:sp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“</a:t>
            </a:r>
            <a:r>
              <a:rPr lang="en-US" sz="1400" i="1" dirty="0"/>
              <a:t>CIH Bilingual Medical Glossary English-Spanish</a:t>
            </a:r>
            <a:r>
              <a:rPr lang="en" i="1" dirty="0"/>
              <a:t>”</a:t>
            </a:r>
            <a:endParaRPr i="1" dirty="0"/>
          </a:p>
        </p:txBody>
      </p:sp>
      <p:sp>
        <p:nvSpPr>
          <p:cNvPr id="608" name="Google Shape;608;p30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EN-PT</a:t>
            </a:r>
            <a:endParaRPr dirty="0"/>
          </a:p>
        </p:txBody>
      </p:sp>
      <p:sp>
        <p:nvSpPr>
          <p:cNvPr id="609" name="Google Shape;609;p30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áfico 3" descr="Lista de verificação destaque">
            <a:extLst>
              <a:ext uri="{FF2B5EF4-FFF2-40B4-BE49-F238E27FC236}">
                <a16:creationId xmlns:a16="http://schemas.microsoft.com/office/drawing/2014/main" id="{BE8DE12F-7B73-5613-B744-6720906AE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5566" y="1713375"/>
            <a:ext cx="610096" cy="602674"/>
          </a:xfrm>
          <a:prstGeom prst="rect">
            <a:avLst/>
          </a:prstGeom>
        </p:spPr>
      </p:pic>
      <p:pic>
        <p:nvPicPr>
          <p:cNvPr id="5" name="Gráfico 5" descr="Contrato destaque">
            <a:extLst>
              <a:ext uri="{FF2B5EF4-FFF2-40B4-BE49-F238E27FC236}">
                <a16:creationId xmlns:a16="http://schemas.microsoft.com/office/drawing/2014/main" id="{5C473708-A837-E0CF-5BFA-56653E6BB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8651" y="1676647"/>
            <a:ext cx="654628" cy="684316"/>
          </a:xfrm>
          <a:prstGeom prst="rect">
            <a:avLst/>
          </a:prstGeom>
        </p:spPr>
      </p:pic>
      <p:pic>
        <p:nvPicPr>
          <p:cNvPr id="6" name="Gráfico 6" descr="Lista destaque">
            <a:extLst>
              <a:ext uri="{FF2B5EF4-FFF2-40B4-BE49-F238E27FC236}">
                <a16:creationId xmlns:a16="http://schemas.microsoft.com/office/drawing/2014/main" id="{B3921E2F-3098-95D0-65D4-3A77A3A61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35878" y="3123952"/>
            <a:ext cx="669472" cy="647206"/>
          </a:xfrm>
          <a:prstGeom prst="rect">
            <a:avLst/>
          </a:prstGeom>
        </p:spPr>
      </p:pic>
      <p:pic>
        <p:nvPicPr>
          <p:cNvPr id="7" name="Gráfico 7" descr="Documento destaque">
            <a:extLst>
              <a:ext uri="{FF2B5EF4-FFF2-40B4-BE49-F238E27FC236}">
                <a16:creationId xmlns:a16="http://schemas.microsoft.com/office/drawing/2014/main" id="{4782D2A2-A462-4D13-1036-4A255459C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60916" y="3123952"/>
            <a:ext cx="624940" cy="6472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82980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Documento – “</a:t>
            </a:r>
            <a:r>
              <a:rPr lang="es-ES" sz="2200" i="1" dirty="0" err="1"/>
              <a:t>dicionario_termos_medicos_pt_es_en</a:t>
            </a:r>
            <a:r>
              <a:rPr lang="en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E20D1D9C-FBF5-5793-B985-7B58C0CCF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" t="20332" r="4517" b="11071"/>
          <a:stretch/>
        </p:blipFill>
        <p:spPr>
          <a:xfrm>
            <a:off x="250615" y="989475"/>
            <a:ext cx="5323667" cy="1725727"/>
          </a:xfrm>
          <a:prstGeom prst="rect">
            <a:avLst/>
          </a:prstGeom>
        </p:spPr>
      </p:pic>
      <p:pic>
        <p:nvPicPr>
          <p:cNvPr id="7" name="Imagem 6" descr="Uma imagem com texto, cobertura, captura de ecrã&#10;&#10;Descrição gerada automaticamente">
            <a:extLst>
              <a:ext uri="{FF2B5EF4-FFF2-40B4-BE49-F238E27FC236}">
                <a16:creationId xmlns:a16="http://schemas.microsoft.com/office/drawing/2014/main" id="{E59F5229-900D-EAE1-3743-B62C656D2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3" t="10279" r="5122" b="10751"/>
          <a:stretch/>
        </p:blipFill>
        <p:spPr>
          <a:xfrm>
            <a:off x="4047529" y="2836777"/>
            <a:ext cx="4869366" cy="2123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422965" y="301597"/>
            <a:ext cx="8298070" cy="10231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Processamento</a:t>
            </a:r>
            <a:br>
              <a:rPr lang="en" dirty="0"/>
            </a:br>
            <a:r>
              <a:rPr lang="en"/>
              <a:t>“</a:t>
            </a:r>
            <a:r>
              <a:rPr lang="es-ES" sz="2200" i="1" dirty="0" err="1"/>
              <a:t>dicionario_termos_medicos_pt_es_en</a:t>
            </a:r>
            <a:r>
              <a:rPr lang="en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6112B03-02E3-0C92-0C3D-8BE732CEF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" t="11429" r="28373" b="6988"/>
          <a:stretch/>
        </p:blipFill>
        <p:spPr>
          <a:xfrm>
            <a:off x="297365" y="1324712"/>
            <a:ext cx="7254397" cy="3031698"/>
          </a:xfrm>
          <a:prstGeom prst="rect">
            <a:avLst/>
          </a:prstGeom>
        </p:spPr>
      </p:pic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3A121276-95C0-39F3-569B-726DD69E1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5" t="27706" r="9465" b="13423"/>
          <a:stretch/>
        </p:blipFill>
        <p:spPr>
          <a:xfrm>
            <a:off x="5739943" y="3175376"/>
            <a:ext cx="3106692" cy="16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82980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Documento – “</a:t>
            </a:r>
            <a:r>
              <a:rPr lang="pt-PT" sz="2200" i="1" dirty="0" err="1"/>
              <a:t>Dicionario_de_termos_medicos_e_de_enfermagem</a:t>
            </a:r>
            <a:r>
              <a:rPr lang="en" dirty="0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8748BF-56EC-16F1-3418-A2DB7DE9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" y="902010"/>
            <a:ext cx="4033459" cy="20320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6CE7DDD-A94B-37D8-9795-7FA7A3F2F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46" y="2396857"/>
            <a:ext cx="4932327" cy="25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0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422965" y="234689"/>
            <a:ext cx="8298070" cy="10900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Processamento</a:t>
            </a:r>
            <a:br>
              <a:rPr lang="en" dirty="0"/>
            </a:br>
            <a:r>
              <a:rPr lang="en"/>
              <a:t>“</a:t>
            </a:r>
            <a:r>
              <a:rPr lang="pt-PT" sz="2200" i="1" dirty="0" err="1"/>
              <a:t>Dicionario_de_termos_medicos_e_de_enfermagem</a:t>
            </a:r>
            <a:r>
              <a:rPr lang="en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E92C73-DDF9-8D19-B9D4-FBEC3581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12" y="1336714"/>
            <a:ext cx="5009322" cy="28867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8012C1-50D3-FAE1-3EE1-0CC71B925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930" y="3417811"/>
            <a:ext cx="6097105" cy="17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1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82980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Documento – “</a:t>
            </a:r>
            <a:r>
              <a:rPr lang="en-US" sz="2200" i="1" dirty="0"/>
              <a:t>CIH Bilingual Medical Glossary English-Spanish</a:t>
            </a:r>
            <a:r>
              <a:rPr lang="en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89DD4A68-DECD-01D3-26CD-C338CFF63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4" t="11997" r="4237" b="6052"/>
          <a:stretch/>
        </p:blipFill>
        <p:spPr>
          <a:xfrm>
            <a:off x="106050" y="1124197"/>
            <a:ext cx="4465950" cy="2325247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C48AACA2-172F-9498-D41E-D11055C61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9" t="11798" r="6028" b="6907"/>
          <a:stretch/>
        </p:blipFill>
        <p:spPr>
          <a:xfrm>
            <a:off x="4713248" y="2109350"/>
            <a:ext cx="3984702" cy="26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7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564213" y="240690"/>
            <a:ext cx="8298070" cy="9710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Processamento</a:t>
            </a:r>
            <a:br>
              <a:rPr lang="en"/>
            </a:br>
            <a:r>
              <a:rPr lang="en" dirty="0"/>
              <a:t>“</a:t>
            </a:r>
            <a:r>
              <a:rPr lang="en-US" sz="2200" i="1" dirty="0"/>
              <a:t>CIH Bilingual Medical Glossary English-Spanish</a:t>
            </a:r>
            <a:r>
              <a:rPr lang="en" dirty="0"/>
              <a:t>”</a:t>
            </a:r>
          </a:p>
        </p:txBody>
      </p: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m texto, monitor, captura de ecrã&#10;&#10;Descrição gerada automaticamente">
            <a:extLst>
              <a:ext uri="{FF2B5EF4-FFF2-40B4-BE49-F238E27FC236}">
                <a16:creationId xmlns:a16="http://schemas.microsoft.com/office/drawing/2014/main" id="{5C18ED89-7500-B5B9-9D27-F9A3DC078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9" t="23599" r="8374" b="13320"/>
          <a:stretch/>
        </p:blipFill>
        <p:spPr>
          <a:xfrm>
            <a:off x="277235" y="1324712"/>
            <a:ext cx="5038361" cy="1951123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3CC001B9-2A1E-E9CB-AF71-69943BD99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66" t="29541" r="12356" b="23450"/>
          <a:stretch/>
        </p:blipFill>
        <p:spPr>
          <a:xfrm>
            <a:off x="2022269" y="3774295"/>
            <a:ext cx="3293327" cy="878697"/>
          </a:xfrm>
          <a:prstGeom prst="rect">
            <a:avLst/>
          </a:prstGeom>
        </p:spPr>
      </p:pic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E0AF9381-8B1A-BECD-B1CE-1C7A7C3038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96" t="13190" r="15771" b="12975"/>
          <a:stretch/>
        </p:blipFill>
        <p:spPr>
          <a:xfrm>
            <a:off x="6193483" y="1324712"/>
            <a:ext cx="2241756" cy="23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07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5D64F26F8555459B9E4B52ECB6FD34" ma:contentTypeVersion="0" ma:contentTypeDescription="Criar um novo documento." ma:contentTypeScope="" ma:versionID="8545e70742d5ed099e48fa59546b39b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cff8cbd2f41b51e3e9b116ed58626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A12824-6A46-4F78-A81A-6DA5E6816F84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DC2EE1-26C6-4C42-A0C5-4F8260A775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00DE49-64B1-46CF-889C-06565C247E2B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351</Words>
  <Application>Microsoft Office PowerPoint</Application>
  <PresentationFormat>Apresentação no Ecrã (16:9)</PresentationFormat>
  <Paragraphs>70</Paragraphs>
  <Slides>17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7" baseType="lpstr">
      <vt:lpstr>Livvic Light</vt:lpstr>
      <vt:lpstr>Advent Pro SemiBold</vt:lpstr>
      <vt:lpstr>Arial</vt:lpstr>
      <vt:lpstr>Nunito Light</vt:lpstr>
      <vt:lpstr>Maven Pro</vt:lpstr>
      <vt:lpstr>Fira Sans Extra Condensed Medium</vt:lpstr>
      <vt:lpstr>NewsGotT</vt:lpstr>
      <vt:lpstr>Fira Sans Condensed Medium</vt:lpstr>
      <vt:lpstr>Share Tech</vt:lpstr>
      <vt:lpstr>Data Science Consulting by Slidesgo</vt:lpstr>
      <vt:lpstr>TRABALHO PRÁTICO 1</vt:lpstr>
      <vt:lpstr>Objetivo Final</vt:lpstr>
      <vt:lpstr>Documentos</vt:lpstr>
      <vt:lpstr>Documento – “dicionario_termos_medicos_pt_es_en”</vt:lpstr>
      <vt:lpstr>Processamento “dicionario_termos_medicos_pt_es_en”</vt:lpstr>
      <vt:lpstr>Documento – “Dicionario_de_termos_medicos_e_de_enfermagem”</vt:lpstr>
      <vt:lpstr>Processamento “Dicionario_de_termos_medicos_e_de_enfermagem”</vt:lpstr>
      <vt:lpstr>Documento – “CIH Bilingual Medical Glossary English-Spanish”</vt:lpstr>
      <vt:lpstr>Processamento “CIH Bilingual Medical Glossary English-Spanish”</vt:lpstr>
      <vt:lpstr>Documento – “RU5HW615037”</vt:lpstr>
      <vt:lpstr>Processamento “RU5HW615037”</vt:lpstr>
      <vt:lpstr>Junção dos documentos “CIH Bilingual Medical Glossary English-Spanish” + “RU5HW615037”</vt:lpstr>
      <vt:lpstr>Junção dos documentos “CIH Bilingual Medical Glossary English-Spanish” + “RU5HW615037”</vt:lpstr>
      <vt:lpstr>Ficheiro Final</vt:lpstr>
      <vt:lpstr>Ficheiro Final</vt:lpstr>
      <vt:lpstr>    CONCLUSÃO E SUGESTÕES DE MELHORIAS</vt:lpstr>
      <vt:lpstr>TRABALHO PRÁTICO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dc:creator>João Alves</dc:creator>
  <cp:lastModifiedBy>José Miguel Moreira Santos</cp:lastModifiedBy>
  <cp:revision>6</cp:revision>
  <dcterms:modified xsi:type="dcterms:W3CDTF">2023-04-20T11:03:22Z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0x010100395D64F26F8555459B9E4B52ECB6FD34</vt:lpwstr>
  </property>
</Properties>
</file>